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5"/>
    <p:sldMasterId id="2147483694" r:id="rId6"/>
    <p:sldMasterId id="21474836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5143500" cx="9144000"/>
  <p:notesSz cx="6858000" cy="9144000"/>
  <p:embeddedFontLst>
    <p:embeddedFont>
      <p:font typeface="Lato"/>
      <p:regular r:id="rId33"/>
      <p:bold r:id="rId34"/>
      <p:italic r:id="rId35"/>
      <p:boldItalic r:id="rId36"/>
    </p:embeddedFont>
    <p:embeddedFont>
      <p:font typeface="Lato Light"/>
      <p:regular r:id="rId37"/>
      <p:bold r:id="rId38"/>
      <p:italic r:id="rId39"/>
      <p:boldItalic r:id="rId40"/>
    </p:embeddedFont>
    <p:embeddedFont>
      <p:font typeface="Lato Black"/>
      <p:bold r:id="rId41"/>
      <p:boldItalic r:id="rId42"/>
    </p:embeddedFont>
    <p:embeddedFont>
      <p:font typeface="Oswald"/>
      <p:regular r:id="rId43"/>
      <p:bold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2FBEA3-4C68-414E-8B24-3F3A81D11463}">
  <a:tblStyle styleId="{572FBEA3-4C68-414E-8B24-3F3A81D1146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boldItalic.fntdata"/><Relationship Id="rId20" Type="http://schemas.openxmlformats.org/officeDocument/2006/relationships/slide" Target="slides/slide12.xml"/><Relationship Id="rId42" Type="http://schemas.openxmlformats.org/officeDocument/2006/relationships/font" Target="fonts/LatoBlack-boldItalic.fntdata"/><Relationship Id="rId41" Type="http://schemas.openxmlformats.org/officeDocument/2006/relationships/font" Target="fonts/LatoBlack-bold.fntdata"/><Relationship Id="rId22" Type="http://schemas.openxmlformats.org/officeDocument/2006/relationships/slide" Target="slides/slide14.xml"/><Relationship Id="rId44" Type="http://schemas.openxmlformats.org/officeDocument/2006/relationships/font" Target="fonts/Oswald-bold.fntdata"/><Relationship Id="rId21" Type="http://schemas.openxmlformats.org/officeDocument/2006/relationships/slide" Target="slides/slide13.xml"/><Relationship Id="rId43" Type="http://schemas.openxmlformats.org/officeDocument/2006/relationships/font" Target="fonts/Oswald-regular.fntdata"/><Relationship Id="rId24" Type="http://schemas.openxmlformats.org/officeDocument/2006/relationships/slide" Target="slides/slide16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5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8" Type="http://schemas.openxmlformats.org/officeDocument/2006/relationships/font" Target="fonts/SourceSansPro-boldItalic.fntdata"/><Relationship Id="rId25" Type="http://schemas.openxmlformats.org/officeDocument/2006/relationships/slide" Target="slides/slide17.xml"/><Relationship Id="rId47" Type="http://schemas.openxmlformats.org/officeDocument/2006/relationships/font" Target="fonts/SourceSansPro-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Lato-regular.fntdata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font" Target="fonts/Lato-italic.fntdata"/><Relationship Id="rId12" Type="http://schemas.openxmlformats.org/officeDocument/2006/relationships/slide" Target="slides/slide4.xml"/><Relationship Id="rId34" Type="http://schemas.openxmlformats.org/officeDocument/2006/relationships/font" Target="fonts/Lato-bold.fntdata"/><Relationship Id="rId15" Type="http://schemas.openxmlformats.org/officeDocument/2006/relationships/slide" Target="slides/slide7.xml"/><Relationship Id="rId37" Type="http://schemas.openxmlformats.org/officeDocument/2006/relationships/font" Target="fonts/LatoLight-regular.fntdata"/><Relationship Id="rId14" Type="http://schemas.openxmlformats.org/officeDocument/2006/relationships/slide" Target="slides/slide6.xml"/><Relationship Id="rId36" Type="http://schemas.openxmlformats.org/officeDocument/2006/relationships/font" Target="fonts/Lato-boldItalic.fntdata"/><Relationship Id="rId17" Type="http://schemas.openxmlformats.org/officeDocument/2006/relationships/slide" Target="slides/slide9.xml"/><Relationship Id="rId39" Type="http://schemas.openxmlformats.org/officeDocument/2006/relationships/font" Target="fonts/LatoLight-italic.fntdata"/><Relationship Id="rId16" Type="http://schemas.openxmlformats.org/officeDocument/2006/relationships/slide" Target="slides/slide8.xml"/><Relationship Id="rId38" Type="http://schemas.openxmlformats.org/officeDocument/2006/relationships/font" Target="fonts/LatoLight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c0ad11db4_2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9c0ad11db4_2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a976f48e1_1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9a976f48e1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4" name="Google Shape;334;g9a976f48e1_1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a976f47a2_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9a976f47a2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g9a976f47a2_1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a976f48e1_6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9a976f48e1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g9a976f48e1_6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9b9149826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9b9149826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9a976f48e1_1_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Yoon final slide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9a976f48e1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9a976f47a2_1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9a976f47a2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"/>
              <a:t>Daniel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"/>
              <a:t>Cannot talk to anyone else, cannot upload their own pictures, no information is saved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c0ad11db4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9c0ad11db4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integrated experiential learning activities in your teaching?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examples in the chat.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c0ad11db4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9c0ad11db4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Walkthrough - together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c0ad11db4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9c0ad11db4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d23b9575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d23b9575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c0ad11db4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9c0ad11db4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Intro slide to introduce speaker etc.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</a:pPr>
            <a:r>
              <a:rPr b="0" i="0" lang="en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is also a great place to potentially tell a “why” story to help get the room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9d23b95751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9d23b9575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b9149826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b9149826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Pilot with multiple 4-H afterschool programs in NYS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b9149826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9b9149826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Yoon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d23b95751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9d23b9575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9c0ad11db4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9c0ad11db4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c0ad11db4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9c0ad11db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g9c0ad11db4_0_13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ato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c0ad11db4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c0ad11db4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a tween (student ages 10-13) who has a social media account?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Yes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*If you do, share what platform they are using in the chat.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d23b95751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9d23b9575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9" name="Google Shape;289;g9d23b95751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c0ad11db4_0_2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9c0ad11db4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8" name="Google Shape;298;g9c0ad11db4_0_2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c0ad11db4_0_3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t/>
            </a:r>
            <a:endParaRPr/>
          </a:p>
        </p:txBody>
      </p:sp>
      <p:sp>
        <p:nvSpPr>
          <p:cNvPr id="306" name="Google Shape;306;g9c0ad11db4_0_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a976f462c_2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9a976f462c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"/>
              <a:t>Yoon starts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9b9149826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9b9149826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Relationship Id="rId3" Type="http://schemas.openxmlformats.org/officeDocument/2006/relationships/image" Target="../media/image1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Relationship Id="rId3" Type="http://schemas.openxmlformats.org/officeDocument/2006/relationships/image" Target="../media/image13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Main Image">
  <p:cSld name="Cover Main Imag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334624" y="100361"/>
            <a:ext cx="1246473" cy="2843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E + Cornell SML">
  <p:cSld name="sample slide - plai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1">
  <p:cSld name="Standard Slide 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>
  <p:cSld name="Standard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">
  <p:cSld name="Green Text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" name="Google Shape;7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506940" y="510639"/>
            <a:ext cx="8043293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66279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-88900" lvl="0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8900" lvl="1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8900" lvl="2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88900" lvl="3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8900" lvl="4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8900" lvl="5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8900" lvl="6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8890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8890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88900" lvl="0" marL="36576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  <p:sp>
        <p:nvSpPr>
          <p:cNvPr id="84" name="Google Shape;84;p21"/>
          <p:cNvSpPr txBox="1"/>
          <p:nvPr/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1"/>
          <p:cNvSpPr txBox="1"/>
          <p:nvPr>
            <p:ph idx="1" type="body"/>
          </p:nvPr>
        </p:nvSpPr>
        <p:spPr>
          <a:xfrm>
            <a:off x="2902700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5896723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3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4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-26504"/>
            <a:ext cx="9144000" cy="46798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 amt="90000"/>
          </a:blip>
          <a:srcRect b="48782" l="0" r="7873" t="19799"/>
          <a:stretch/>
        </p:blipFill>
        <p:spPr>
          <a:xfrm>
            <a:off x="1" y="-26504"/>
            <a:ext cx="9144000" cy="467801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2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22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1">
  <p:cSld name="4_Title Slide 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3"/>
          <p:cNvPicPr preferRelativeResize="0"/>
          <p:nvPr/>
        </p:nvPicPr>
        <p:blipFill rotWithShape="1">
          <a:blip r:embed="rId2">
            <a:alphaModFix amt="76000"/>
          </a:blip>
          <a:srcRect b="11677" l="12488" r="3300" t="24050"/>
          <a:stretch/>
        </p:blipFill>
        <p:spPr>
          <a:xfrm>
            <a:off x="2450" y="25"/>
            <a:ext cx="9144000" cy="46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3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23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1">
  <p:cSld name="Green Text Slide 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4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07" name="Google Shape;1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1975" y="3989625"/>
            <a:ext cx="3372800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2 Column">
  <p:cSld name="Green Text Slide 2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1215" y="565904"/>
            <a:ext cx="6142198" cy="368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5"/>
          <p:cNvSpPr txBox="1"/>
          <p:nvPr>
            <p:ph idx="1" type="body"/>
          </p:nvPr>
        </p:nvSpPr>
        <p:spPr>
          <a:xfrm>
            <a:off x="552126" y="1478475"/>
            <a:ext cx="3189874" cy="967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None/>
              <a:defRPr b="1" i="0" sz="2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3" name="Google Shape;113;p25"/>
          <p:cNvSpPr/>
          <p:nvPr/>
        </p:nvSpPr>
        <p:spPr>
          <a:xfrm>
            <a:off x="5164671" y="2498671"/>
            <a:ext cx="3979200" cy="2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5"/>
          <p:cNvSpPr txBox="1"/>
          <p:nvPr>
            <p:ph idx="2" type="body"/>
          </p:nvPr>
        </p:nvSpPr>
        <p:spPr>
          <a:xfrm>
            <a:off x="550001" y="2747799"/>
            <a:ext cx="3191999" cy="8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115" name="Google Shape;115;p25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5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7" name="Google Shape;117;p25"/>
          <p:cNvPicPr preferRelativeResize="0"/>
          <p:nvPr/>
        </p:nvPicPr>
        <p:blipFill rotWithShape="1">
          <a:blip r:embed="rId3">
            <a:alphaModFix/>
          </a:blip>
          <a:srcRect b="79494" l="3436" r="3435" t="0"/>
          <a:stretch/>
        </p:blipFill>
        <p:spPr>
          <a:xfrm>
            <a:off x="4504000" y="847250"/>
            <a:ext cx="4640224" cy="29229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25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25"/>
          <p:cNvSpPr txBox="1"/>
          <p:nvPr>
            <p:ph idx="3" type="body"/>
          </p:nvPr>
        </p:nvSpPr>
        <p:spPr>
          <a:xfrm>
            <a:off x="550001" y="2436219"/>
            <a:ext cx="3191999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with Image">
  <p:cSld name="Standard Slide with Imag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>
            <p:ph idx="2" type="dgm"/>
          </p:nvPr>
        </p:nvSpPr>
        <p:spPr>
          <a:xfrm>
            <a:off x="-1" y="0"/>
            <a:ext cx="9440883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76200" lvl="1" marL="622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63500" lvl="2" marL="9271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88900" lvl="3" marL="1295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88900" lvl="4" marL="1638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5400" lvl="5" marL="1917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5400" lvl="6" marL="2260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5400" lvl="7" marL="2603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5400" lvl="8" marL="2946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3" name="Google Shape;123;p2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Divider Slide 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7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27" name="Google Shape;127;p27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/>
          </a:blip>
          <a:srcRect b="0" l="17124" r="26470" t="0"/>
          <a:stretch/>
        </p:blipFill>
        <p:spPr>
          <a:xfrm>
            <a:off x="4792225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Divider Slide 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8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34" name="Google Shape;134;p28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35" name="Google Shape;13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 rotWithShape="1">
          <a:blip r:embed="rId3">
            <a:alphaModFix/>
          </a:blip>
          <a:srcRect b="0" l="26504" r="17090" t="0"/>
          <a:stretch/>
        </p:blipFill>
        <p:spPr>
          <a:xfrm>
            <a:off x="4791037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ample slide - plain">
  <p:cSld name="1_sample slide - plai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534863" y="1852552"/>
            <a:ext cx="1924050" cy="15675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2" type="body"/>
          </p:nvPr>
        </p:nvSpPr>
        <p:spPr>
          <a:xfrm>
            <a:off x="2825750" y="819149"/>
            <a:ext cx="5970353" cy="3559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528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528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527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29"/>
          <p:cNvSpPr txBox="1"/>
          <p:nvPr>
            <p:ph idx="3" type="body"/>
          </p:nvPr>
        </p:nvSpPr>
        <p:spPr>
          <a:xfrm>
            <a:off x="522988" y="973776"/>
            <a:ext cx="1924050" cy="83127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29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7B1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0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" name="Google Shape;148;p30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Main Image">
  <p:cSld name="Cover Main Imag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334624" y="100361"/>
            <a:ext cx="1246473" cy="2843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ple slide - plain">
  <p:cSld name="sample slide - plai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33"/>
          <p:cNvSpPr/>
          <p:nvPr/>
        </p:nvSpPr>
        <p:spPr>
          <a:xfrm>
            <a:off x="5462100" y="4824875"/>
            <a:ext cx="208800" cy="207600"/>
          </a:xfrm>
          <a:prstGeom prst="mathPlus">
            <a:avLst>
              <a:gd fmla="val 23520" name="adj1"/>
            </a:avLst>
          </a:prstGeom>
          <a:solidFill>
            <a:schemeClr val="dk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9475" y="4727488"/>
            <a:ext cx="817933" cy="4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1">
  <p:cSld name="Standard Slide 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" name="Google Shape;170;p3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>
  <p:cSld name="Standard Slid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3" name="Google Shape;173;p37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37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3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">
  <p:cSld name="Green Text Slid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8" name="Google Shape;17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8"/>
          <p:cNvSpPr txBox="1"/>
          <p:nvPr>
            <p:ph idx="1" type="body"/>
          </p:nvPr>
        </p:nvSpPr>
        <p:spPr>
          <a:xfrm>
            <a:off x="506940" y="510639"/>
            <a:ext cx="8043293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" name="Google Shape;180;p3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/>
          <p:nvPr>
            <p:ph idx="12" type="sldNum"/>
          </p:nvPr>
        </p:nvSpPr>
        <p:spPr>
          <a:xfrm>
            <a:off x="66279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-88900" lvl="0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8900" lvl="1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8900" lvl="2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88900" lvl="3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8900" lvl="4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8900" lvl="5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8900" lvl="6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8890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8890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88900" lvl="0" marL="36576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  <p:sp>
        <p:nvSpPr>
          <p:cNvPr id="183" name="Google Shape;183;p39"/>
          <p:cNvSpPr txBox="1"/>
          <p:nvPr/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9"/>
          <p:cNvSpPr txBox="1"/>
          <p:nvPr>
            <p:ph idx="1" type="body"/>
          </p:nvPr>
        </p:nvSpPr>
        <p:spPr>
          <a:xfrm>
            <a:off x="2902700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39"/>
          <p:cNvSpPr txBox="1"/>
          <p:nvPr>
            <p:ph idx="2" type="body"/>
          </p:nvPr>
        </p:nvSpPr>
        <p:spPr>
          <a:xfrm>
            <a:off x="5896723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p39"/>
          <p:cNvSpPr txBox="1"/>
          <p:nvPr>
            <p:ph idx="3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39"/>
          <p:cNvSpPr txBox="1"/>
          <p:nvPr>
            <p:ph idx="4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/>
          <p:nvPr/>
        </p:nvSpPr>
        <p:spPr>
          <a:xfrm>
            <a:off x="0" y="-26504"/>
            <a:ext cx="9144000" cy="46798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40"/>
          <p:cNvPicPr preferRelativeResize="0"/>
          <p:nvPr/>
        </p:nvPicPr>
        <p:blipFill rotWithShape="1">
          <a:blip r:embed="rId2">
            <a:alphaModFix amt="90000"/>
          </a:blip>
          <a:srcRect b="48782" l="0" r="7873" t="19799"/>
          <a:stretch/>
        </p:blipFill>
        <p:spPr>
          <a:xfrm>
            <a:off x="1" y="-26504"/>
            <a:ext cx="9144000" cy="467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0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0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93" name="Google Shape;193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40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1">
  <p:cSld name="4_Title Slide 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41"/>
          <p:cNvPicPr preferRelativeResize="0"/>
          <p:nvPr/>
        </p:nvPicPr>
        <p:blipFill rotWithShape="1">
          <a:blip r:embed="rId2">
            <a:alphaModFix amt="76000"/>
          </a:blip>
          <a:srcRect b="11677" l="12488" r="3300" t="24050"/>
          <a:stretch/>
        </p:blipFill>
        <p:spPr>
          <a:xfrm>
            <a:off x="2450" y="25"/>
            <a:ext cx="9144000" cy="46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1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1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00" name="Google Shape;200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41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1">
  <p:cSld name="Green Text Slide 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06" name="Google Shape;20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1975" y="3989625"/>
            <a:ext cx="3372800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2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2 Column">
  <p:cSld name="Green Text Slide 2 Column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1215" y="565904"/>
            <a:ext cx="6142198" cy="368239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3"/>
          <p:cNvSpPr txBox="1"/>
          <p:nvPr>
            <p:ph idx="1" type="body"/>
          </p:nvPr>
        </p:nvSpPr>
        <p:spPr>
          <a:xfrm>
            <a:off x="552126" y="1478475"/>
            <a:ext cx="3189874" cy="967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None/>
              <a:defRPr b="1" i="0" sz="2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p43"/>
          <p:cNvSpPr/>
          <p:nvPr/>
        </p:nvSpPr>
        <p:spPr>
          <a:xfrm>
            <a:off x="5164671" y="2498671"/>
            <a:ext cx="3979200" cy="2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3"/>
          <p:cNvSpPr txBox="1"/>
          <p:nvPr>
            <p:ph idx="2" type="body"/>
          </p:nvPr>
        </p:nvSpPr>
        <p:spPr>
          <a:xfrm>
            <a:off x="550001" y="2747799"/>
            <a:ext cx="3191999" cy="8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214" name="Google Shape;214;p43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p43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6" name="Google Shape;216;p43"/>
          <p:cNvPicPr preferRelativeResize="0"/>
          <p:nvPr/>
        </p:nvPicPr>
        <p:blipFill rotWithShape="1">
          <a:blip r:embed="rId3">
            <a:alphaModFix/>
          </a:blip>
          <a:srcRect b="79494" l="3436" r="3435" t="0"/>
          <a:stretch/>
        </p:blipFill>
        <p:spPr>
          <a:xfrm>
            <a:off x="4504000" y="847250"/>
            <a:ext cx="4640224" cy="29229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43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8" name="Google Shape;218;p43"/>
          <p:cNvSpPr txBox="1"/>
          <p:nvPr>
            <p:ph idx="3" type="body"/>
          </p:nvPr>
        </p:nvSpPr>
        <p:spPr>
          <a:xfrm>
            <a:off x="550001" y="2436219"/>
            <a:ext cx="3191999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9" name="Google Shape;219;p43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with Image">
  <p:cSld name="Standard Slide with Image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/>
          <p:nvPr>
            <p:ph idx="2" type="dgm"/>
          </p:nvPr>
        </p:nvSpPr>
        <p:spPr>
          <a:xfrm>
            <a:off x="-1" y="0"/>
            <a:ext cx="9440883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76200" lvl="1" marL="622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63500" lvl="2" marL="9271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88900" lvl="3" marL="1295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88900" lvl="4" marL="1638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5400" lvl="5" marL="1917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5400" lvl="6" marL="2260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5400" lvl="7" marL="2603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5400" lvl="8" marL="2946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" name="Google Shape;222;p4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Divider Slide 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5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26" name="Google Shape;226;p45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27" name="Google Shape;227;p45"/>
          <p:cNvPicPr preferRelativeResize="0"/>
          <p:nvPr/>
        </p:nvPicPr>
        <p:blipFill rotWithShape="1">
          <a:blip r:embed="rId2">
            <a:alphaModFix/>
          </a:blip>
          <a:srcRect b="0" l="17124" r="26470" t="0"/>
          <a:stretch/>
        </p:blipFill>
        <p:spPr>
          <a:xfrm>
            <a:off x="4792225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Divider Slide 2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6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33" name="Google Shape;233;p46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34" name="Google Shape;23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6"/>
          <p:cNvPicPr preferRelativeResize="0"/>
          <p:nvPr/>
        </p:nvPicPr>
        <p:blipFill rotWithShape="1">
          <a:blip r:embed="rId3">
            <a:alphaModFix/>
          </a:blip>
          <a:srcRect b="0" l="26504" r="17090" t="0"/>
          <a:stretch/>
        </p:blipFill>
        <p:spPr>
          <a:xfrm>
            <a:off x="4791037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ample slide - plain">
  <p:cSld name="1_sample slide - plain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7"/>
          <p:cNvSpPr txBox="1"/>
          <p:nvPr>
            <p:ph idx="1" type="body"/>
          </p:nvPr>
        </p:nvSpPr>
        <p:spPr>
          <a:xfrm>
            <a:off x="534863" y="1852552"/>
            <a:ext cx="1924050" cy="15675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47"/>
          <p:cNvSpPr txBox="1"/>
          <p:nvPr>
            <p:ph idx="2" type="body"/>
          </p:nvPr>
        </p:nvSpPr>
        <p:spPr>
          <a:xfrm>
            <a:off x="2825750" y="819149"/>
            <a:ext cx="5970353" cy="3559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528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528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527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47"/>
          <p:cNvSpPr txBox="1"/>
          <p:nvPr>
            <p:ph idx="3" type="body"/>
          </p:nvPr>
        </p:nvSpPr>
        <p:spPr>
          <a:xfrm>
            <a:off x="522988" y="973776"/>
            <a:ext cx="1924050" cy="83127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4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7B1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8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7" name="Google Shape;247;p4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2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85599" y="4791625"/>
            <a:ext cx="2877633" cy="27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13"/>
          <p:cNvSpPr/>
          <p:nvPr/>
        </p:nvSpPr>
        <p:spPr>
          <a:xfrm>
            <a:off x="5462100" y="4824875"/>
            <a:ext cx="208800" cy="207600"/>
          </a:xfrm>
          <a:prstGeom prst="mathPlus">
            <a:avLst>
              <a:gd fmla="val 23520" name="adj1"/>
            </a:avLst>
          </a:prstGeom>
          <a:solidFill>
            <a:schemeClr val="dk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9475" y="4727488"/>
            <a:ext cx="817933" cy="401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85599" y="4791625"/>
            <a:ext cx="2877633" cy="27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31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hyperlink" Target="https://www.commonsensemedia.org/research/tweens-teens-tech-and-mental-health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commonsensemedia.org/social-media-social-life-infographic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hyperlink" Target="https://www.commonsensemedia.org/research/tweens-teens-tech-and-mental-health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9"/>
          <p:cNvPicPr preferRelativeResize="0"/>
          <p:nvPr/>
        </p:nvPicPr>
        <p:blipFill rotWithShape="1">
          <a:blip r:embed="rId3">
            <a:alphaModFix/>
          </a:blip>
          <a:srcRect b="1541" l="0" r="0" t="1531"/>
          <a:stretch/>
        </p:blipFill>
        <p:spPr>
          <a:xfrm>
            <a:off x="0" y="13"/>
            <a:ext cx="9143997" cy="4653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9"/>
          <p:cNvSpPr/>
          <p:nvPr/>
        </p:nvSpPr>
        <p:spPr>
          <a:xfrm>
            <a:off x="2174775" y="3155325"/>
            <a:ext cx="6969900" cy="630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274300" spcFirstLastPara="1" rIns="274300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swald"/>
              <a:buNone/>
            </a:pPr>
            <a:r>
              <a:rPr lang="en" sz="3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Helping Kids Use Social Media Responsibly:</a:t>
            </a:r>
            <a:endParaRPr/>
          </a:p>
        </p:txBody>
      </p:sp>
      <p:sp>
        <p:nvSpPr>
          <p:cNvPr id="255" name="Google Shape;255;p49"/>
          <p:cNvSpPr/>
          <p:nvPr/>
        </p:nvSpPr>
        <p:spPr>
          <a:xfrm>
            <a:off x="3532550" y="3915450"/>
            <a:ext cx="5611200" cy="630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274300" spcFirstLastPara="1" rIns="274300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swald"/>
              <a:buNone/>
            </a:pPr>
            <a:r>
              <a:rPr lang="en" sz="3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 Guide to Social Media TestDrive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8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8"/>
          <p:cNvSpPr/>
          <p:nvPr/>
        </p:nvSpPr>
        <p:spPr>
          <a:xfrm>
            <a:off x="2951896" y="857250"/>
            <a:ext cx="5844300" cy="329294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40"/>
              <a:buFont typeface="Lato"/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TestDrive is a social media simulation that allows students to learn and to practice being digital citizens without having to create a real social media account!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40"/>
              <a:buFont typeface="Lato"/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tool consists of </a:t>
            </a: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12 modules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Each module focuses on a specific digital citizenship topic and a set of related concepts.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40"/>
              <a:buFont typeface="Lato"/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40"/>
              <a:buFont typeface="Lato"/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modules take </a:t>
            </a: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20 - 25 minutes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complete. Students can work on them on their own and at their own pace or as part of a synchronous class activity.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58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 TestDrive?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9"/>
          <p:cNvSpPr txBox="1"/>
          <p:nvPr/>
        </p:nvSpPr>
        <p:spPr>
          <a:xfrm>
            <a:off x="376350" y="0"/>
            <a:ext cx="2057100" cy="46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Makes TestDrive Unique?</a:t>
            </a:r>
            <a:endParaRPr/>
          </a:p>
        </p:txBody>
      </p:sp>
      <p:sp>
        <p:nvSpPr>
          <p:cNvPr id="346" name="Google Shape;346;p59"/>
          <p:cNvSpPr/>
          <p:nvPr/>
        </p:nvSpPr>
        <p:spPr>
          <a:xfrm>
            <a:off x="2857500" y="721350"/>
            <a:ext cx="5938500" cy="3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Co-developed by Common Sense Education and the Cornell Social Media Lab</a:t>
            </a:r>
            <a:r>
              <a:rPr b="0" i="0" lang="en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Aligned to the Common Sense Digital Citizenship Curriculum and its core topics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Uses experiential learning and experimentation to foster an understanding of digital citizenship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Allows students to engage with digital dilemmas in an environment that is safe and private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0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60"/>
          <p:cNvSpPr/>
          <p:nvPr/>
        </p:nvSpPr>
        <p:spPr>
          <a:xfrm>
            <a:off x="2857500" y="89400"/>
            <a:ext cx="5938500" cy="4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Solidify students’ understanding of key digital citizenship terms and concepts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Introduce students to a common social media interface and the features that will help them be safe and responsible online (e.g. privacy settings, reporting 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function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etc. )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Help students to develop realistic expectations of what being a digital citizen on social media looks like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Allow students to practice prosocial behaviors in an interactive setting (e.g. reporting hateful comments, identifying fake news, reflecting on their emotions, etc.)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60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TestDrive: Educational Goals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1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1"/>
          <p:cNvSpPr txBox="1"/>
          <p:nvPr>
            <p:ph idx="1" type="body"/>
          </p:nvPr>
        </p:nvSpPr>
        <p:spPr>
          <a:xfrm>
            <a:off x="2902700" y="1122363"/>
            <a:ext cx="5718900" cy="30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“Learning from experience”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Experiences and experimentation + reflection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Concrete experience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Reflective observation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Abstract conceptualization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Active experimentation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Simulation provides a safe yet realistic social media environment for authentic experiences</a:t>
            </a:r>
            <a:endParaRPr sz="1600"/>
          </a:p>
        </p:txBody>
      </p:sp>
      <p:sp>
        <p:nvSpPr>
          <p:cNvPr id="361" name="Google Shape;361;p61"/>
          <p:cNvSpPr/>
          <p:nvPr/>
        </p:nvSpPr>
        <p:spPr>
          <a:xfrm rot="10800000">
            <a:off x="3046325" y="2104875"/>
            <a:ext cx="352200" cy="9108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dk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61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Experiential Learning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8" name="Google Shape;368;p62"/>
          <p:cNvCxnSpPr/>
          <p:nvPr/>
        </p:nvCxnSpPr>
        <p:spPr>
          <a:xfrm>
            <a:off x="1720506" y="1669976"/>
            <a:ext cx="0" cy="2452586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p62"/>
          <p:cNvSpPr txBox="1"/>
          <p:nvPr>
            <p:ph type="title"/>
          </p:nvPr>
        </p:nvSpPr>
        <p:spPr>
          <a:xfrm>
            <a:off x="0" y="570267"/>
            <a:ext cx="9144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TestDrive Modules at a Glance</a:t>
            </a:r>
            <a:endParaRPr/>
          </a:p>
        </p:txBody>
      </p:sp>
      <p:sp>
        <p:nvSpPr>
          <p:cNvPr id="370" name="Google Shape;370;p62"/>
          <p:cNvSpPr txBox="1"/>
          <p:nvPr/>
        </p:nvSpPr>
        <p:spPr>
          <a:xfrm>
            <a:off x="2323248" y="1241879"/>
            <a:ext cx="57162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Tutorial: 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are introduced to the 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objectives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of the module as well a the relevant digital citizenship terms and definitions.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62"/>
          <p:cNvSpPr/>
          <p:nvPr/>
        </p:nvSpPr>
        <p:spPr>
          <a:xfrm>
            <a:off x="1519529" y="1315200"/>
            <a:ext cx="428100" cy="42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/>
          </a:p>
        </p:txBody>
      </p:sp>
      <p:sp>
        <p:nvSpPr>
          <p:cNvPr id="372" name="Google Shape;372;p62"/>
          <p:cNvSpPr/>
          <p:nvPr/>
        </p:nvSpPr>
        <p:spPr>
          <a:xfrm>
            <a:off x="1519529" y="2235282"/>
            <a:ext cx="428100" cy="428100"/>
          </a:xfrm>
          <a:prstGeom prst="ellipse">
            <a:avLst/>
          </a:prstGeom>
          <a:solidFill>
            <a:srgbClr val="3CB5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  <p:sp>
        <p:nvSpPr>
          <p:cNvPr id="373" name="Google Shape;373;p62"/>
          <p:cNvSpPr/>
          <p:nvPr/>
        </p:nvSpPr>
        <p:spPr>
          <a:xfrm>
            <a:off x="1519529" y="3155364"/>
            <a:ext cx="427992" cy="427992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/>
          </a:p>
        </p:txBody>
      </p:sp>
      <p:sp>
        <p:nvSpPr>
          <p:cNvPr id="374" name="Google Shape;374;p62"/>
          <p:cNvSpPr txBox="1"/>
          <p:nvPr/>
        </p:nvSpPr>
        <p:spPr>
          <a:xfrm>
            <a:off x="2323250" y="2131113"/>
            <a:ext cx="63921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Guided Activity: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Students are introduced to the TestDrive timeline. Visual aids scaffold students understanding of 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appropriate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behaviors and actions.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62"/>
          <p:cNvSpPr txBox="1"/>
          <p:nvPr/>
        </p:nvSpPr>
        <p:spPr>
          <a:xfrm>
            <a:off x="2323250" y="3948100"/>
            <a:ext cx="5835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Reflection: 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are asked to reflect on their engagement with the timeline in the free-play section and whether they applied the skills they learned throughout the module.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62"/>
          <p:cNvSpPr/>
          <p:nvPr/>
        </p:nvSpPr>
        <p:spPr>
          <a:xfrm>
            <a:off x="1519529" y="4075346"/>
            <a:ext cx="428100" cy="42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377" name="Google Shape;377;p62"/>
          <p:cNvSpPr txBox="1"/>
          <p:nvPr/>
        </p:nvSpPr>
        <p:spPr>
          <a:xfrm>
            <a:off x="2323250" y="3081700"/>
            <a:ext cx="6392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Free-Play: 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Students practice prosocial behaviors in a setting with no aids. They are free to navigate through the timeline however they want.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/>
          <p:nvPr/>
        </p:nvSpPr>
        <p:spPr>
          <a:xfrm>
            <a:off x="0" y="8244"/>
            <a:ext cx="9144000" cy="46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3"/>
          <p:cNvSpPr txBox="1"/>
          <p:nvPr/>
        </p:nvSpPr>
        <p:spPr>
          <a:xfrm>
            <a:off x="4267200" y="1312053"/>
            <a:ext cx="4520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Lato"/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Makes TestDrive Engaging and Safe?</a:t>
            </a:r>
            <a:endParaRPr/>
          </a:p>
        </p:txBody>
      </p:sp>
      <p:cxnSp>
        <p:nvCxnSpPr>
          <p:cNvPr id="384" name="Google Shape;384;p63"/>
          <p:cNvCxnSpPr/>
          <p:nvPr/>
        </p:nvCxnSpPr>
        <p:spPr>
          <a:xfrm>
            <a:off x="4267201" y="1220925"/>
            <a:ext cx="429768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5" name="Google Shape;385;p63"/>
          <p:cNvCxnSpPr/>
          <p:nvPr/>
        </p:nvCxnSpPr>
        <p:spPr>
          <a:xfrm>
            <a:off x="4267201" y="3770175"/>
            <a:ext cx="429768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p63"/>
          <p:cNvSpPr/>
          <p:nvPr/>
        </p:nvSpPr>
        <p:spPr>
          <a:xfrm>
            <a:off x="0" y="-37223"/>
            <a:ext cx="9144000" cy="972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63"/>
          <p:cNvPicPr preferRelativeResize="0"/>
          <p:nvPr/>
        </p:nvPicPr>
        <p:blipFill rotWithShape="1">
          <a:blip r:embed="rId3">
            <a:alphaModFix/>
          </a:blip>
          <a:srcRect b="13111" l="0" r="0" t="0"/>
          <a:stretch/>
        </p:blipFill>
        <p:spPr>
          <a:xfrm>
            <a:off x="902762" y="237995"/>
            <a:ext cx="2602438" cy="441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63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9" name="Google Shape;389;p63"/>
          <p:cNvPicPr preferRelativeResize="0"/>
          <p:nvPr/>
        </p:nvPicPr>
        <p:blipFill rotWithShape="1">
          <a:blip r:embed="rId4">
            <a:alphaModFix/>
          </a:blip>
          <a:srcRect b="-14177" l="1918" r="3096" t="-1939"/>
          <a:stretch/>
        </p:blipFill>
        <p:spPr>
          <a:xfrm>
            <a:off x="1217151" y="1040825"/>
            <a:ext cx="1973626" cy="362825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3"/>
          <p:cNvSpPr txBox="1"/>
          <p:nvPr/>
        </p:nvSpPr>
        <p:spPr>
          <a:xfrm>
            <a:off x="4281275" y="1985250"/>
            <a:ext cx="42075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Instagram-like timeline which includes: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‘Bot’ (fake) users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Scripted interactions and content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Learners can post, comment, like, etc.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connected to the wider internet (no information is saved)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4"/>
          <p:cNvSpPr txBox="1"/>
          <p:nvPr>
            <p:ph idx="1" type="body"/>
          </p:nvPr>
        </p:nvSpPr>
        <p:spPr>
          <a:xfrm>
            <a:off x="550341" y="9020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Poll</a:t>
            </a:r>
            <a:endParaRPr sz="7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5"/>
          <p:cNvSpPr txBox="1"/>
          <p:nvPr>
            <p:ph idx="1" type="body"/>
          </p:nvPr>
        </p:nvSpPr>
        <p:spPr>
          <a:xfrm>
            <a:off x="550341" y="7496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Ups and Downs of Social Media</a:t>
            </a:r>
            <a:endParaRPr sz="6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6"/>
          <p:cNvSpPr txBox="1"/>
          <p:nvPr>
            <p:ph type="title"/>
          </p:nvPr>
        </p:nvSpPr>
        <p:spPr>
          <a:xfrm>
            <a:off x="1058550" y="388250"/>
            <a:ext cx="7026900" cy="6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Alignment with the Digital Citizenship Curriculum</a:t>
            </a:r>
            <a:endParaRPr/>
          </a:p>
        </p:txBody>
      </p:sp>
      <p:graphicFrame>
        <p:nvGraphicFramePr>
          <p:cNvPr id="406" name="Google Shape;406;p66"/>
          <p:cNvGraphicFramePr/>
          <p:nvPr/>
        </p:nvGraphicFramePr>
        <p:xfrm>
          <a:off x="609598" y="118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{572FBEA3-4C68-414E-8B24-3F3A81D11463}</a:tableStyleId>
              </a:tblPr>
              <a:tblGrid>
                <a:gridCol w="2175275"/>
                <a:gridCol w="2684650"/>
                <a:gridCol w="1022100"/>
                <a:gridCol w="2240825"/>
              </a:tblGrid>
              <a:tr h="44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Social Media TestDrive Module</a:t>
                      </a:r>
                      <a:endParaRPr b="1" sz="1100" u="none" cap="none" strike="noStrike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9910"/>
                        </a:buClr>
                        <a:buSzPts val="1100"/>
                        <a:buFont typeface="Lato"/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CSE Digital Citizenship Lesson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Grades</a:t>
                      </a:r>
                      <a:endParaRPr b="1" sz="1100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Topic</a:t>
                      </a:r>
                      <a:endParaRPr b="1" sz="1100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A3A"/>
                        </a:buClr>
                        <a:buSzPts val="1100"/>
                        <a:buFont typeface="Lato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Accounts &amp; Passwords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N/A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5th - 6th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Privacy &amp; Security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News in Social Media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Finding Credible News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5th - 6th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News &amp; Media Literacy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Is This Private Information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Chatting Safely Online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6th - 7th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Relationships &amp; Communication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How to Be an Upstander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Upstanders and Allies: Taking Action Against Cyberbullying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6th - 7th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Cyberbullying, Digital Drama &amp; Hate Speech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Shaping Your Digital Footprint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Social Media and Digital Footprints: Our Responsibilities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6th - 7th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Digital Footprint &amp; Identity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Online Identities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Who Are You Online?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6th - 7th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Digital Footprint &amp; Identity</a:t>
                      </a:r>
                      <a:endParaRPr sz="1100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"/>
          <p:cNvSpPr txBox="1"/>
          <p:nvPr>
            <p:ph type="title"/>
          </p:nvPr>
        </p:nvSpPr>
        <p:spPr>
          <a:xfrm>
            <a:off x="1058550" y="376725"/>
            <a:ext cx="7026900" cy="6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Alignment with the Digital Citizenship Curriculum</a:t>
            </a:r>
            <a:endParaRPr/>
          </a:p>
        </p:txBody>
      </p:sp>
      <p:graphicFrame>
        <p:nvGraphicFramePr>
          <p:cNvPr id="412" name="Google Shape;412;p67"/>
          <p:cNvGraphicFramePr/>
          <p:nvPr/>
        </p:nvGraphicFramePr>
        <p:xfrm>
          <a:off x="568098" y="1304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{572FBEA3-4C68-414E-8B24-3F3A81D11463}</a:tableStyleId>
              </a:tblPr>
              <a:tblGrid>
                <a:gridCol w="2175275"/>
                <a:gridCol w="2684650"/>
                <a:gridCol w="1022100"/>
                <a:gridCol w="2240825"/>
              </a:tblGrid>
              <a:tr h="44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Social Media TestDrive Module</a:t>
                      </a:r>
                      <a:endParaRPr b="1" sz="1100" u="none" cap="none" strike="noStrike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9910"/>
                        </a:buClr>
                        <a:buSzPts val="1100"/>
                        <a:buFont typeface="Lato"/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CSE Digital Citizenship Lesson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Grades</a:t>
                      </a:r>
                      <a:endParaRPr b="1" sz="1100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24991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Topic</a:t>
                      </a:r>
                      <a:endParaRPr b="1" sz="1100">
                        <a:solidFill>
                          <a:srgbClr val="24991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Scams and Phishing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Don’t Feed the Phish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6th - 7th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Privacy &amp; Security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A3A"/>
                        </a:buClr>
                        <a:buSzPts val="1100"/>
                        <a:buFont typeface="Lato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The Ups and Downs of Social Media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My Social Media Life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7th - 8th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Relationships &amp; Communication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Healthy Social Media Habits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Digital Media and Your Brain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7th - 8th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Media Balance &amp; Well-Being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Social Media Privacy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Being Aware of What You Share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7th - 8th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Privacy &amp; Security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  <a:tr h="352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Ads on Social Media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Big, Big Data 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7th - 8th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Privacy &amp; Security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535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3A3A3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Responding to Breaking News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His Just In!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7th - 8th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News Media &amp; Literacy</a:t>
                      </a:r>
                      <a:endParaRPr sz="1100" u="none" cap="none" strike="noStrike"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0"/>
          <p:cNvSpPr/>
          <p:nvPr/>
        </p:nvSpPr>
        <p:spPr>
          <a:xfrm>
            <a:off x="0" y="0"/>
            <a:ext cx="9144000" cy="466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0"/>
          <p:cNvSpPr txBox="1"/>
          <p:nvPr>
            <p:ph idx="1" type="body"/>
          </p:nvPr>
        </p:nvSpPr>
        <p:spPr>
          <a:xfrm>
            <a:off x="4075150" y="565425"/>
            <a:ext cx="41466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</a:rPr>
              <a:t>Yoon Hyung Choi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Postdoctoral Research Associate</a:t>
            </a:r>
            <a:br>
              <a:rPr b="0" i="1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Lab, Cornell University</a:t>
            </a:r>
            <a:r>
              <a:rPr b="1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/>
          </a:p>
        </p:txBody>
      </p:sp>
      <p:pic>
        <p:nvPicPr>
          <p:cNvPr id="262" name="Google Shape;262;p50"/>
          <p:cNvPicPr preferRelativeResize="0"/>
          <p:nvPr/>
        </p:nvPicPr>
        <p:blipFill rotWithShape="1">
          <a:blip r:embed="rId3">
            <a:alphaModFix/>
          </a:blip>
          <a:srcRect b="3148" l="0" r="0" t="3148"/>
          <a:stretch/>
        </p:blipFill>
        <p:spPr>
          <a:xfrm>
            <a:off x="1550775" y="263625"/>
            <a:ext cx="2037000" cy="204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3" name="Google Shape;263;p50"/>
          <p:cNvSpPr txBox="1"/>
          <p:nvPr>
            <p:ph idx="2" type="body"/>
          </p:nvPr>
        </p:nvSpPr>
        <p:spPr>
          <a:xfrm>
            <a:off x="4075150" y="2691075"/>
            <a:ext cx="41466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</a:rPr>
              <a:t>Daniel Vargas Campos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Education Content Specialist</a:t>
            </a:r>
            <a:br>
              <a:rPr b="0" i="1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Common Sense Education</a:t>
            </a:r>
            <a:r>
              <a:rPr b="1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/>
          </a:p>
        </p:txBody>
      </p:sp>
      <p:pic>
        <p:nvPicPr>
          <p:cNvPr id="264" name="Google Shape;264;p50"/>
          <p:cNvPicPr preferRelativeResize="0"/>
          <p:nvPr/>
        </p:nvPicPr>
        <p:blipFill rotWithShape="1">
          <a:blip r:embed="rId4">
            <a:alphaModFix/>
          </a:blip>
          <a:srcRect b="0" l="25295" r="0" t="0"/>
          <a:stretch/>
        </p:blipFill>
        <p:spPr>
          <a:xfrm rot="-5400000">
            <a:off x="1550775" y="2386375"/>
            <a:ext cx="2037000" cy="2045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68"/>
          <p:cNvGrpSpPr/>
          <p:nvPr/>
        </p:nvGrpSpPr>
        <p:grpSpPr>
          <a:xfrm>
            <a:off x="0" y="0"/>
            <a:ext cx="9903415" cy="4655400"/>
            <a:chOff x="0" y="0"/>
            <a:chExt cx="9903415" cy="4655400"/>
          </a:xfrm>
        </p:grpSpPr>
        <p:sp>
          <p:nvSpPr>
            <p:cNvPr id="418" name="Google Shape;418;p68"/>
            <p:cNvSpPr/>
            <p:nvPr/>
          </p:nvSpPr>
          <p:spPr>
            <a:xfrm>
              <a:off x="0" y="0"/>
              <a:ext cx="9144000" cy="4655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25"/>
                <a:buFont typeface="Arial"/>
                <a:buNone/>
              </a:pPr>
              <a:r>
                <a:rPr b="0" i="0" lang="en" sz="525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`</a:t>
              </a:r>
              <a:endParaRPr/>
            </a:p>
          </p:txBody>
        </p:sp>
        <p:pic>
          <p:nvPicPr>
            <p:cNvPr id="419" name="Google Shape;419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61215" y="565904"/>
              <a:ext cx="6142200" cy="3682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68"/>
          <p:cNvSpPr txBox="1"/>
          <p:nvPr/>
        </p:nvSpPr>
        <p:spPr>
          <a:xfrm>
            <a:off x="528600" y="1455425"/>
            <a:ext cx="32814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Lato"/>
              <a:buNone/>
            </a:pPr>
            <a:r>
              <a:rPr b="1" lang="en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Suggested Aligned Activity</a:t>
            </a:r>
            <a:endParaRPr/>
          </a:p>
        </p:txBody>
      </p:sp>
      <p:cxnSp>
        <p:nvCxnSpPr>
          <p:cNvPr id="421" name="Google Shape;421;p68"/>
          <p:cNvCxnSpPr/>
          <p:nvPr/>
        </p:nvCxnSpPr>
        <p:spPr>
          <a:xfrm>
            <a:off x="609600" y="122092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p68"/>
          <p:cNvCxnSpPr/>
          <p:nvPr/>
        </p:nvCxnSpPr>
        <p:spPr>
          <a:xfrm>
            <a:off x="609600" y="377017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3" name="Google Shape;423;p68"/>
          <p:cNvPicPr preferRelativeResize="0"/>
          <p:nvPr/>
        </p:nvPicPr>
        <p:blipFill rotWithShape="1">
          <a:blip r:embed="rId4">
            <a:alphaModFix/>
          </a:blip>
          <a:srcRect b="0" l="2462" r="2453" t="0"/>
          <a:stretch/>
        </p:blipFill>
        <p:spPr>
          <a:xfrm>
            <a:off x="4504000" y="866238"/>
            <a:ext cx="4640219" cy="29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68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5" name="Google Shape;425;p68"/>
          <p:cNvSpPr txBox="1"/>
          <p:nvPr/>
        </p:nvSpPr>
        <p:spPr>
          <a:xfrm>
            <a:off x="528376" y="2459750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suggest using TestDrive as an extension activity to one of our digital citizenship lessons.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9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9"/>
          <p:cNvSpPr txBox="1"/>
          <p:nvPr>
            <p:ph idx="1" type="body"/>
          </p:nvPr>
        </p:nvSpPr>
        <p:spPr>
          <a:xfrm>
            <a:off x="2902700" y="1475997"/>
            <a:ext cx="5718900" cy="21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In-class activity led by an educator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Before module: pre-teaching of concepts (optional)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Students work through a module individually or in pairs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After module: in-class group discussion of reflection questions</a:t>
            </a:r>
            <a:endParaRPr sz="1600"/>
          </a:p>
        </p:txBody>
      </p:sp>
      <p:sp>
        <p:nvSpPr>
          <p:cNvPr id="432" name="Google Shape;432;p69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Sample Activities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0"/>
          <p:cNvSpPr txBox="1"/>
          <p:nvPr>
            <p:ph idx="1" type="body"/>
          </p:nvPr>
        </p:nvSpPr>
        <p:spPr>
          <a:xfrm>
            <a:off x="2902700" y="1122363"/>
            <a:ext cx="5718900" cy="30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💬"/>
            </a:pPr>
            <a:r>
              <a:rPr lang="en" sz="1600"/>
              <a:t>“From a teacher's perspective, they were clearly engaged and they were taking it seriously. The conversation we had afterward was rich.” - 8th grade teacher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💬"/>
            </a:pPr>
            <a:r>
              <a:rPr lang="en" sz="1600"/>
              <a:t>“There was no fussing from students, they stayed connected to it. [...] The interactivity of it was engaging to them and made a difference.” - 8th grade teacher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💬"/>
            </a:pPr>
            <a:r>
              <a:rPr lang="en" sz="1600"/>
              <a:t>“I really liked seeing examples and trying to respond appropriately without people commenting back to me.”</a:t>
            </a:r>
            <a:br>
              <a:rPr lang="en" sz="1600"/>
            </a:br>
            <a:r>
              <a:rPr lang="en" sz="1600"/>
              <a:t>- 8th grade student</a:t>
            </a:r>
            <a:endParaRPr sz="1600"/>
          </a:p>
        </p:txBody>
      </p:sp>
      <p:sp>
        <p:nvSpPr>
          <p:cNvPr id="439" name="Google Shape;439;p70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our teachers and students say: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71"/>
          <p:cNvGrpSpPr/>
          <p:nvPr/>
        </p:nvGrpSpPr>
        <p:grpSpPr>
          <a:xfrm>
            <a:off x="0" y="0"/>
            <a:ext cx="9903415" cy="4655400"/>
            <a:chOff x="0" y="0"/>
            <a:chExt cx="9903415" cy="4655400"/>
          </a:xfrm>
        </p:grpSpPr>
        <p:sp>
          <p:nvSpPr>
            <p:cNvPr id="445" name="Google Shape;445;p71"/>
            <p:cNvSpPr/>
            <p:nvPr/>
          </p:nvSpPr>
          <p:spPr>
            <a:xfrm>
              <a:off x="0" y="0"/>
              <a:ext cx="9144000" cy="4655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25"/>
                <a:buFont typeface="Arial"/>
                <a:buNone/>
              </a:pPr>
              <a:r>
                <a:rPr b="0" i="0" lang="en" sz="525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`</a:t>
              </a:r>
              <a:endParaRPr/>
            </a:p>
          </p:txBody>
        </p:sp>
        <p:pic>
          <p:nvPicPr>
            <p:cNvPr id="446" name="Google Shape;446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61215" y="565904"/>
              <a:ext cx="6142200" cy="3682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7" name="Google Shape;447;p71"/>
          <p:cNvSpPr txBox="1"/>
          <p:nvPr/>
        </p:nvSpPr>
        <p:spPr>
          <a:xfrm>
            <a:off x="528600" y="1455425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Family Engagement Tool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8" name="Google Shape;448;p71"/>
          <p:cNvCxnSpPr/>
          <p:nvPr/>
        </p:nvCxnSpPr>
        <p:spPr>
          <a:xfrm>
            <a:off x="609600" y="122092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9" name="Google Shape;449;p71"/>
          <p:cNvCxnSpPr/>
          <p:nvPr/>
        </p:nvCxnSpPr>
        <p:spPr>
          <a:xfrm>
            <a:off x="609600" y="377017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0" name="Google Shape;450;p71"/>
          <p:cNvPicPr preferRelativeResize="0"/>
          <p:nvPr/>
        </p:nvPicPr>
        <p:blipFill rotWithShape="1">
          <a:blip r:embed="rId4">
            <a:alphaModFix/>
          </a:blip>
          <a:srcRect b="-9963" l="0" r="13081" t="-4035"/>
          <a:stretch/>
        </p:blipFill>
        <p:spPr>
          <a:xfrm>
            <a:off x="4504000" y="866238"/>
            <a:ext cx="4640221" cy="29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71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2" name="Google Shape;452;p71"/>
          <p:cNvSpPr txBox="1"/>
          <p:nvPr/>
        </p:nvSpPr>
        <p:spPr>
          <a:xfrm>
            <a:off x="528376" y="2459750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good resource to engage parents and to encourage a whole-community implementation of Digital Citizenship.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2"/>
          <p:cNvSpPr txBox="1"/>
          <p:nvPr>
            <p:ph idx="1" type="body"/>
          </p:nvPr>
        </p:nvSpPr>
        <p:spPr>
          <a:xfrm>
            <a:off x="550341" y="9020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Q&amp;A</a:t>
            </a:r>
            <a:endParaRPr sz="7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1"/>
          <p:cNvSpPr txBox="1"/>
          <p:nvPr/>
        </p:nvSpPr>
        <p:spPr>
          <a:xfrm>
            <a:off x="1232100" y="3623492"/>
            <a:ext cx="16347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TestDrive Walkthrough</a:t>
            </a:r>
            <a:endParaRPr/>
          </a:p>
        </p:txBody>
      </p:sp>
      <p:sp>
        <p:nvSpPr>
          <p:cNvPr id="271" name="Google Shape;271;p51"/>
          <p:cNvSpPr txBox="1"/>
          <p:nvPr/>
        </p:nvSpPr>
        <p:spPr>
          <a:xfrm>
            <a:off x="1232100" y="1092775"/>
            <a:ext cx="1739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 Trends of Social Media Use</a:t>
            </a:r>
            <a:endParaRPr/>
          </a:p>
        </p:txBody>
      </p:sp>
      <p:sp>
        <p:nvSpPr>
          <p:cNvPr id="272" name="Google Shape;272;p51"/>
          <p:cNvSpPr txBox="1"/>
          <p:nvPr/>
        </p:nvSpPr>
        <p:spPr>
          <a:xfrm>
            <a:off x="1232100" y="2331075"/>
            <a:ext cx="14175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History and Research Behind TestDrive</a:t>
            </a:r>
            <a:endParaRPr/>
          </a:p>
        </p:txBody>
      </p:sp>
      <p:sp>
        <p:nvSpPr>
          <p:cNvPr id="273" name="Google Shape;273;p51"/>
          <p:cNvSpPr txBox="1"/>
          <p:nvPr/>
        </p:nvSpPr>
        <p:spPr>
          <a:xfrm>
            <a:off x="576283" y="2203201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51"/>
          <p:cNvSpPr txBox="1"/>
          <p:nvPr/>
        </p:nvSpPr>
        <p:spPr>
          <a:xfrm>
            <a:off x="576283" y="3495638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5" name="Google Shape;275;p51"/>
          <p:cNvSpPr txBox="1"/>
          <p:nvPr/>
        </p:nvSpPr>
        <p:spPr>
          <a:xfrm>
            <a:off x="576283" y="907533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6" name="Google Shape;276;p51"/>
          <p:cNvPicPr preferRelativeResize="0"/>
          <p:nvPr/>
        </p:nvPicPr>
        <p:blipFill rotWithShape="1">
          <a:blip r:embed="rId3">
            <a:alphaModFix/>
          </a:blip>
          <a:srcRect b="8191" l="21606" r="38944" t="1499"/>
          <a:stretch/>
        </p:blipFill>
        <p:spPr>
          <a:xfrm>
            <a:off x="5791200" y="0"/>
            <a:ext cx="33700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1"/>
          <p:cNvSpPr txBox="1"/>
          <p:nvPr/>
        </p:nvSpPr>
        <p:spPr>
          <a:xfrm>
            <a:off x="3670500" y="1092775"/>
            <a:ext cx="1739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TestDrive Implementation</a:t>
            </a:r>
            <a:endParaRPr/>
          </a:p>
        </p:txBody>
      </p:sp>
      <p:sp>
        <p:nvSpPr>
          <p:cNvPr id="278" name="Google Shape;278;p51"/>
          <p:cNvSpPr txBox="1"/>
          <p:nvPr/>
        </p:nvSpPr>
        <p:spPr>
          <a:xfrm>
            <a:off x="3670500" y="2488732"/>
            <a:ext cx="14175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Q&amp;A</a:t>
            </a:r>
            <a:endParaRPr/>
          </a:p>
        </p:txBody>
      </p:sp>
      <p:sp>
        <p:nvSpPr>
          <p:cNvPr id="279" name="Google Shape;279;p51"/>
          <p:cNvSpPr txBox="1"/>
          <p:nvPr/>
        </p:nvSpPr>
        <p:spPr>
          <a:xfrm>
            <a:off x="3081875" y="2203188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0" name="Google Shape;280;p51"/>
          <p:cNvSpPr txBox="1"/>
          <p:nvPr/>
        </p:nvSpPr>
        <p:spPr>
          <a:xfrm>
            <a:off x="3081875" y="907521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2"/>
          <p:cNvSpPr txBox="1"/>
          <p:nvPr>
            <p:ph idx="1" type="body"/>
          </p:nvPr>
        </p:nvSpPr>
        <p:spPr>
          <a:xfrm>
            <a:off x="550341" y="9020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Poll</a:t>
            </a:r>
            <a:endParaRPr sz="7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3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3"/>
          <p:cNvSpPr txBox="1"/>
          <p:nvPr/>
        </p:nvSpPr>
        <p:spPr>
          <a:xfrm>
            <a:off x="515400" y="0"/>
            <a:ext cx="1923000" cy="46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Device Access and Social Media Use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Access and quality of online experiences is not the same across groups. Low-income children are more likely to report having negative experiences on social media.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3" name="Google Shape;2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00" y="810262"/>
            <a:ext cx="5718900" cy="297016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3"/>
          <p:cNvSpPr txBox="1"/>
          <p:nvPr/>
        </p:nvSpPr>
        <p:spPr>
          <a:xfrm>
            <a:off x="2920675" y="3855038"/>
            <a:ext cx="5718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Tweens, Teens, Tech, and Mental Health: Coming of Age in an  Increasingly Digital, Uncertain, and Unequal World</a:t>
            </a:r>
            <a:r>
              <a:rPr lang="en" sz="1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, Common Sense Media (2020)</a:t>
            </a:r>
            <a:endParaRPr sz="10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4"/>
          <p:cNvSpPr txBox="1"/>
          <p:nvPr/>
        </p:nvSpPr>
        <p:spPr>
          <a:xfrm>
            <a:off x="515400" y="0"/>
            <a:ext cx="1923000" cy="46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Tweens and Social Media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54"/>
          <p:cNvSpPr txBox="1"/>
          <p:nvPr/>
        </p:nvSpPr>
        <p:spPr>
          <a:xfrm>
            <a:off x="3416950" y="3613425"/>
            <a:ext cx="4611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Media, Social Life: Teens Reveal Their Experiences (2018)</a:t>
            </a:r>
            <a:endParaRPr sz="10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03" name="Google Shape;30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500" y="992713"/>
            <a:ext cx="4611251" cy="26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/>
          <p:nvPr>
            <p:ph type="title"/>
          </p:nvPr>
        </p:nvSpPr>
        <p:spPr>
          <a:xfrm>
            <a:off x="2841900" y="524150"/>
            <a:ext cx="34602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Risks and Opportunities of Social Media 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9" name="Google Shape;3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74" y="1685944"/>
            <a:ext cx="8505851" cy="17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5"/>
          <p:cNvSpPr txBox="1"/>
          <p:nvPr/>
        </p:nvSpPr>
        <p:spPr>
          <a:xfrm>
            <a:off x="238500" y="3405975"/>
            <a:ext cx="8586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Tweens, Teens, Tech, and Mental Health: Coming of Age in an  Increasingly Digital, Uncertain, and Unequal World</a:t>
            </a:r>
            <a:r>
              <a:rPr lang="en" sz="1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, Common Sense Media (2020)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6"/>
          <p:cNvGrpSpPr/>
          <p:nvPr/>
        </p:nvGrpSpPr>
        <p:grpSpPr>
          <a:xfrm>
            <a:off x="0" y="0"/>
            <a:ext cx="9903413" cy="4655400"/>
            <a:chOff x="0" y="0"/>
            <a:chExt cx="9903413" cy="4655400"/>
          </a:xfrm>
        </p:grpSpPr>
        <p:sp>
          <p:nvSpPr>
            <p:cNvPr id="316" name="Google Shape;316;p56"/>
            <p:cNvSpPr/>
            <p:nvPr/>
          </p:nvSpPr>
          <p:spPr>
            <a:xfrm>
              <a:off x="0" y="0"/>
              <a:ext cx="9144000" cy="4655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25"/>
                <a:buFont typeface="Arial"/>
                <a:buNone/>
              </a:pPr>
              <a:r>
                <a:rPr b="0" i="0" lang="en" sz="525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`</a:t>
              </a:r>
              <a:endParaRPr/>
            </a:p>
          </p:txBody>
        </p:sp>
        <p:pic>
          <p:nvPicPr>
            <p:cNvPr id="317" name="Google Shape;317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61215" y="565904"/>
              <a:ext cx="6142198" cy="3682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56"/>
          <p:cNvSpPr txBox="1"/>
          <p:nvPr/>
        </p:nvSpPr>
        <p:spPr>
          <a:xfrm>
            <a:off x="528600" y="1455425"/>
            <a:ext cx="32814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Lato"/>
              <a:buNone/>
            </a:pPr>
            <a:r>
              <a:rPr b="1" lang="en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TestDrive</a:t>
            </a:r>
            <a:endParaRPr/>
          </a:p>
        </p:txBody>
      </p:sp>
      <p:cxnSp>
        <p:nvCxnSpPr>
          <p:cNvPr id="319" name="Google Shape;319;p56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p56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1" name="Google Shape;321;p56"/>
          <p:cNvPicPr preferRelativeResize="0"/>
          <p:nvPr/>
        </p:nvPicPr>
        <p:blipFill rotWithShape="1">
          <a:blip r:embed="rId4">
            <a:alphaModFix/>
          </a:blip>
          <a:srcRect b="-6561" l="0" r="0" t="-6573"/>
          <a:stretch/>
        </p:blipFill>
        <p:spPr>
          <a:xfrm>
            <a:off x="4504000" y="866238"/>
            <a:ext cx="4640220" cy="29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56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56"/>
          <p:cNvSpPr txBox="1"/>
          <p:nvPr/>
        </p:nvSpPr>
        <p:spPr>
          <a:xfrm>
            <a:off x="528376" y="2459750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 educational tool that allows students to learn key digital citizenship topics by interacting with a social media simulation.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7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 txBox="1"/>
          <p:nvPr>
            <p:ph idx="1" type="body"/>
          </p:nvPr>
        </p:nvSpPr>
        <p:spPr>
          <a:xfrm>
            <a:off x="2902700" y="1122363"/>
            <a:ext cx="5718900" cy="30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Idea came from conversations with youth development educators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No good way for young people to practice social media skills without signing up for social media sites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Adaptation of a </a:t>
            </a:r>
            <a:r>
              <a:rPr i="1" lang="en" sz="1600"/>
              <a:t>social media simulation</a:t>
            </a:r>
            <a:r>
              <a:rPr lang="en" sz="1600"/>
              <a:t> research platform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Experimentation &amp; learning in a safe, realistic environment</a:t>
            </a:r>
            <a:endParaRPr sz="1600"/>
          </a:p>
        </p:txBody>
      </p:sp>
      <p:sp>
        <p:nvSpPr>
          <p:cNvPr id="330" name="Google Shape;330;p57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Was TestDrive Developed?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mmon Sense Education 2018 Theme">
  <a:themeElements>
    <a:clrScheme name="Custom 14">
      <a:dk1>
        <a:srgbClr val="249910"/>
      </a:dk1>
      <a:lt1>
        <a:srgbClr val="3A3A3A"/>
      </a:lt1>
      <a:dk2>
        <a:srgbClr val="535353"/>
      </a:dk2>
      <a:lt2>
        <a:srgbClr val="F1F3EF"/>
      </a:lt2>
      <a:accent1>
        <a:srgbClr val="006900"/>
      </a:accent1>
      <a:accent2>
        <a:srgbClr val="5FCC46"/>
      </a:accent2>
      <a:accent3>
        <a:srgbClr val="FF8855"/>
      </a:accent3>
      <a:accent4>
        <a:srgbClr val="049FA3"/>
      </a:accent4>
      <a:accent5>
        <a:srgbClr val="F13D7B"/>
      </a:accent5>
      <a:accent6>
        <a:srgbClr val="FFFFFF"/>
      </a:accent6>
      <a:hlink>
        <a:srgbClr val="413EE1"/>
      </a:hlink>
      <a:folHlink>
        <a:srgbClr val="7948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mmon Sense Education 2018 Theme">
  <a:themeElements>
    <a:clrScheme name="Custom 14">
      <a:dk1>
        <a:srgbClr val="249910"/>
      </a:dk1>
      <a:lt1>
        <a:srgbClr val="3A3A3A"/>
      </a:lt1>
      <a:dk2>
        <a:srgbClr val="535353"/>
      </a:dk2>
      <a:lt2>
        <a:srgbClr val="F1F3EF"/>
      </a:lt2>
      <a:accent1>
        <a:srgbClr val="006900"/>
      </a:accent1>
      <a:accent2>
        <a:srgbClr val="5FCC46"/>
      </a:accent2>
      <a:accent3>
        <a:srgbClr val="FF8855"/>
      </a:accent3>
      <a:accent4>
        <a:srgbClr val="049FA3"/>
      </a:accent4>
      <a:accent5>
        <a:srgbClr val="F13D7B"/>
      </a:accent5>
      <a:accent6>
        <a:srgbClr val="FFFFFF"/>
      </a:accent6>
      <a:hlink>
        <a:srgbClr val="413EE1"/>
      </a:hlink>
      <a:folHlink>
        <a:srgbClr val="7948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